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33" r:id="rId5"/>
    <p:sldId id="336" r:id="rId6"/>
    <p:sldId id="338" r:id="rId7"/>
    <p:sldId id="334" r:id="rId8"/>
    <p:sldId id="335" r:id="rId9"/>
    <p:sldId id="337" r:id="rId10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5EBD"/>
    <a:srgbClr val="0053A2"/>
    <a:srgbClr val="000000"/>
    <a:srgbClr val="004B96"/>
    <a:srgbClr val="AEC90A"/>
    <a:srgbClr val="005CB8"/>
    <a:srgbClr val="0071B0"/>
    <a:srgbClr val="005EBC"/>
    <a:srgbClr val="4F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66" autoAdjust="0"/>
    <p:restoredTop sz="91172" autoAdjust="0"/>
  </p:normalViewPr>
  <p:slideViewPr>
    <p:cSldViewPr snapToGrid="0" snapToObjects="1">
      <p:cViewPr varScale="1">
        <p:scale>
          <a:sx n="70" d="100"/>
          <a:sy n="70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0936-6B2E-1E44-8704-53102FF02FA8}" type="datetimeFigureOut">
              <a:rPr lang="fr-FR" smtClean="0"/>
              <a:pPr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D490-5E1A-B746-A0E7-B6B62E9AB6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34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A99B4-D2C0-429F-A755-E75BDB0EF45E}" type="datetimeFigureOut">
              <a:rPr lang="fr-FR" smtClean="0"/>
              <a:pPr/>
              <a:t>06/05/2019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75C1D-2C0B-4136-B506-A860BA440A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9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5C1D-2C0B-4136-B506-A860BA440AD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5C1D-2C0B-4136-B506-A860BA440AD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1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7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5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6F8-CC8A-8247-B534-4406CC93258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16E8-5506-4949-80E2-174BB67E4E6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 descr="masque_11.psd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88" y="843391"/>
            <a:ext cx="8784000" cy="585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8333" y="883807"/>
            <a:ext cx="5987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 smtClean="0">
                <a:solidFill>
                  <a:schemeClr val="bg1"/>
                </a:solidFill>
              </a:rPr>
              <a:t>Le lycée 4.0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974142" y="5675947"/>
            <a:ext cx="3748752" cy="930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 smtClean="0">
              <a:solidFill>
                <a:srgbClr val="005EBD"/>
              </a:solidFill>
            </a:endParaRPr>
          </a:p>
          <a:p>
            <a:pPr algn="r"/>
            <a:r>
              <a:rPr lang="fr-FR" sz="3600" b="1" dirty="0" smtClean="0">
                <a:solidFill>
                  <a:schemeClr val="bg1"/>
                </a:solidFill>
              </a:rPr>
              <a:t>06 mai 2019</a:t>
            </a:r>
            <a:endParaRPr lang="fr-FR" sz="3600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169" y="698817"/>
            <a:ext cx="8229600" cy="795469"/>
          </a:xfrm>
        </p:spPr>
        <p:txBody>
          <a:bodyPr/>
          <a:lstStyle/>
          <a:p>
            <a:r>
              <a:rPr lang="fr-FR" sz="3200" dirty="0" smtClean="0"/>
              <a:t>Appareil retenu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2486"/>
            <a:ext cx="3096000" cy="2057047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439236" y="1718437"/>
            <a:ext cx="5459104" cy="1939163"/>
          </a:xfrm>
        </p:spPr>
        <p:txBody>
          <a:bodyPr/>
          <a:lstStyle/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HP 240 G7 </a:t>
            </a:r>
            <a:r>
              <a:rPr lang="mr-IN" sz="2000" dirty="0" smtClean="0"/>
              <a:t>–</a:t>
            </a:r>
            <a:r>
              <a:rPr lang="fr-FR" sz="2000" dirty="0" smtClean="0"/>
              <a:t> 128 Go SSD</a:t>
            </a:r>
          </a:p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Fiche technique sur Plate-forme « Parents 4.0 »</a:t>
            </a:r>
          </a:p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Appareil unique sur le marché français</a:t>
            </a:r>
          </a:p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Spécifications retenues après concertation avec les autorités académiques et panel d’utilisateurs</a:t>
            </a:r>
          </a:p>
          <a:p>
            <a:pPr marL="342900" lvl="1" indent="-342900" defTabSz="914400">
              <a:spcBef>
                <a:spcPts val="0"/>
              </a:spcBef>
            </a:pP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86" y="4387490"/>
            <a:ext cx="2736000" cy="1538154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39236" y="4387490"/>
            <a:ext cx="5459104" cy="1939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Master inclut plusieurs applications </a:t>
            </a:r>
            <a:r>
              <a:rPr lang="fr-FR" sz="2000" dirty="0" err="1" smtClean="0"/>
              <a:t>pré-installées</a:t>
            </a:r>
            <a:r>
              <a:rPr lang="fr-FR" sz="2000" dirty="0" smtClean="0"/>
              <a:t> dont Office</a:t>
            </a:r>
          </a:p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Fond d’écran commun</a:t>
            </a:r>
          </a:p>
          <a:p>
            <a:pPr marL="342900" lvl="1" indent="-342900" defTabSz="914400">
              <a:spcBef>
                <a:spcPts val="0"/>
              </a:spcBef>
            </a:pPr>
            <a:r>
              <a:rPr lang="fr-FR" sz="2000" dirty="0" smtClean="0"/>
              <a:t>Lien avec </a:t>
            </a:r>
            <a:r>
              <a:rPr lang="fr-FR" sz="2000" dirty="0" err="1" smtClean="0"/>
              <a:t>Jeun’Est</a:t>
            </a:r>
            <a:endParaRPr lang="fr-FR" sz="2000" dirty="0" smtClean="0"/>
          </a:p>
          <a:p>
            <a:pPr marL="342900" lvl="1" indent="-342900" defTabSz="914400">
              <a:spcBef>
                <a:spcPts val="0"/>
              </a:spcBef>
            </a:pPr>
            <a:endParaRPr lang="fr-FR" sz="2000" dirty="0" smtClean="0"/>
          </a:p>
          <a:p>
            <a:pPr marL="342900" lvl="1" indent="-342900" defTabSz="914400">
              <a:spcBef>
                <a:spcPts val="0"/>
              </a:spcBef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354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169" y="698817"/>
            <a:ext cx="8229600" cy="795469"/>
          </a:xfrm>
        </p:spPr>
        <p:txBody>
          <a:bodyPr/>
          <a:lstStyle/>
          <a:p>
            <a:r>
              <a:rPr lang="fr-FR" sz="3200" dirty="0"/>
              <a:t>CHARTE </a:t>
            </a:r>
            <a:r>
              <a:rPr lang="fr-FR" sz="3200" dirty="0" smtClean="0"/>
              <a:t>D'ENGAGEMENTS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Année scolaire 2019 - 2020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45169" y="1793966"/>
            <a:ext cx="8229600" cy="4707417"/>
          </a:xfrm>
        </p:spPr>
        <p:txBody>
          <a:bodyPr/>
          <a:lstStyle/>
          <a:p>
            <a:r>
              <a:rPr lang="fr-FR" sz="2100" dirty="0"/>
              <a:t>Un micro-ordinateur portable et ses accessoires sont </a:t>
            </a:r>
            <a:r>
              <a:rPr lang="fr-FR" sz="2100" u="sng" dirty="0"/>
              <a:t>mis à disposition </a:t>
            </a:r>
            <a:r>
              <a:rPr lang="fr-FR" sz="2100" dirty="0"/>
              <a:t>du bénéficiaire par la Région Grand Est, </a:t>
            </a:r>
            <a:r>
              <a:rPr lang="fr-FR" sz="2100" u="sng" dirty="0"/>
              <a:t>pour la durée de ses </a:t>
            </a:r>
            <a:r>
              <a:rPr lang="fr-FR" sz="2100" u="sng" dirty="0" smtClean="0"/>
              <a:t>études</a:t>
            </a:r>
            <a:r>
              <a:rPr lang="fr-FR" sz="2100" dirty="0" smtClean="0"/>
              <a:t>,</a:t>
            </a:r>
          </a:p>
          <a:p>
            <a:r>
              <a:rPr lang="fr-FR" sz="2100" dirty="0"/>
              <a:t>Le bénéficiaire est </a:t>
            </a:r>
            <a:r>
              <a:rPr lang="fr-FR" sz="2100" u="sng" dirty="0"/>
              <a:t>seul responsable de l'usage </a:t>
            </a:r>
            <a:r>
              <a:rPr lang="fr-FR" sz="2100" dirty="0"/>
              <a:t>relatif à ce matériel. Il s'engage à mettre en œuvre les bonnes pratiques en matière d'usages </a:t>
            </a:r>
            <a:r>
              <a:rPr lang="fr-FR" sz="2100" dirty="0" smtClean="0"/>
              <a:t>numériques, de </a:t>
            </a:r>
            <a:r>
              <a:rPr lang="fr-FR" sz="2100" dirty="0"/>
              <a:t>la conservation et de l'utilisation du matériel qu'il peut assurer par ses soins, s'il le </a:t>
            </a:r>
            <a:r>
              <a:rPr lang="fr-FR" sz="2100" dirty="0" smtClean="0"/>
              <a:t>souhaite</a:t>
            </a:r>
            <a:r>
              <a:rPr lang="fr-FR" sz="2100" dirty="0"/>
              <a:t>,</a:t>
            </a:r>
            <a:endParaRPr lang="fr-FR" sz="2100" dirty="0" smtClean="0"/>
          </a:p>
          <a:p>
            <a:r>
              <a:rPr lang="fr-FR" sz="2100" dirty="0"/>
              <a:t>Le bénéficiaire </a:t>
            </a:r>
            <a:r>
              <a:rPr lang="fr-FR" sz="2100" u="sng" dirty="0"/>
              <a:t>s'engage à conserver le matériel mis à disposition durant toute sa </a:t>
            </a:r>
            <a:r>
              <a:rPr lang="fr-FR" sz="2100" u="sng" dirty="0" smtClean="0"/>
              <a:t>scolarité</a:t>
            </a:r>
            <a:r>
              <a:rPr lang="fr-FR" sz="2100" dirty="0"/>
              <a:t>,</a:t>
            </a:r>
            <a:endParaRPr lang="fr-FR" sz="2100" dirty="0" smtClean="0"/>
          </a:p>
          <a:p>
            <a:r>
              <a:rPr lang="fr-FR" sz="2100" dirty="0" smtClean="0"/>
              <a:t>A </a:t>
            </a:r>
            <a:r>
              <a:rPr lang="fr-FR" sz="2100" dirty="0"/>
              <a:t>l'issue de son parcours scolaire dans un établissement de formation du Grand Est, </a:t>
            </a:r>
            <a:r>
              <a:rPr lang="fr-FR" sz="2100" u="sng" dirty="0"/>
              <a:t>le matériel pourra lui être céder, par la Région, à titre </a:t>
            </a:r>
            <a:r>
              <a:rPr lang="fr-FR" sz="2100" u="sng" dirty="0" smtClean="0"/>
              <a:t>gratuit</a:t>
            </a:r>
            <a:r>
              <a:rPr lang="fr-FR" sz="2100" dirty="0"/>
              <a:t>,</a:t>
            </a:r>
            <a:endParaRPr lang="fr-FR" sz="2100" dirty="0" smtClean="0"/>
          </a:p>
          <a:p>
            <a:r>
              <a:rPr lang="fr-FR" sz="2100" dirty="0" smtClean="0"/>
              <a:t>En </a:t>
            </a:r>
            <a:r>
              <a:rPr lang="fr-FR" sz="2100" dirty="0"/>
              <a:t>cas d'arrêt des études ou de déménagement notamment, le bénéficiaire sera tenu de rendre le matériel à la Région en bon </a:t>
            </a:r>
            <a:r>
              <a:rPr lang="fr-FR" sz="2100" dirty="0" smtClean="0"/>
              <a:t>état,</a:t>
            </a:r>
            <a:endParaRPr lang="fr-FR" sz="2100" dirty="0"/>
          </a:p>
          <a:p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2409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40" y="789905"/>
            <a:ext cx="9011653" cy="699389"/>
          </a:xfrm>
        </p:spPr>
        <p:txBody>
          <a:bodyPr/>
          <a:lstStyle/>
          <a:p>
            <a:r>
              <a:rPr lang="fr-FR" sz="3200" dirty="0" smtClean="0"/>
              <a:t>Résultats </a:t>
            </a:r>
            <a:r>
              <a:rPr lang="fr-FR" sz="3200" dirty="0"/>
              <a:t>de l’enquête </a:t>
            </a:r>
            <a:r>
              <a:rPr lang="fr-FR" sz="3200" dirty="0" smtClean="0"/>
              <a:t>sur </a:t>
            </a:r>
            <a:r>
              <a:rPr lang="fr-FR" sz="3200" dirty="0"/>
              <a:t>le passage au </a:t>
            </a:r>
            <a:r>
              <a:rPr lang="fr-FR" sz="3200" dirty="0" smtClean="0"/>
              <a:t>4.0 </a:t>
            </a:r>
            <a:r>
              <a:rPr lang="fr-FR" sz="1200" dirty="0" smtClean="0"/>
              <a:t>(au 3 mai 2019)</a:t>
            </a:r>
            <a:endParaRPr lang="fr-FR" sz="1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28599" y="1374090"/>
            <a:ext cx="8783053" cy="3631048"/>
          </a:xfrm>
        </p:spPr>
        <p:txBody>
          <a:bodyPr/>
          <a:lstStyle/>
          <a:p>
            <a:r>
              <a:rPr lang="fr-FR" sz="2400" dirty="0" smtClean="0"/>
              <a:t>213 établissements interrogés</a:t>
            </a:r>
          </a:p>
          <a:p>
            <a:pPr lvl="1"/>
            <a:r>
              <a:rPr lang="fr-FR" sz="2000" dirty="0" smtClean="0"/>
              <a:t>71 privés et 142 publics</a:t>
            </a:r>
          </a:p>
          <a:p>
            <a:pPr lvl="1"/>
            <a:r>
              <a:rPr lang="fr-FR" sz="2000" dirty="0" smtClean="0"/>
              <a:t>212 réponses </a:t>
            </a:r>
          </a:p>
          <a:p>
            <a:pPr lvl="1"/>
            <a:endParaRPr lang="fr-FR" sz="900" dirty="0" smtClean="0"/>
          </a:p>
          <a:p>
            <a:r>
              <a:rPr lang="fr-FR" sz="2400" dirty="0" smtClean="0"/>
              <a:t>Scenarii retenus :</a:t>
            </a:r>
          </a:p>
          <a:p>
            <a:pPr lvl="1"/>
            <a:r>
              <a:rPr lang="fr-FR" sz="2000" dirty="0" smtClean="0"/>
              <a:t>2ndes en 2019, 1ères en 2020 et </a:t>
            </a:r>
            <a:r>
              <a:rPr lang="fr-FR" sz="2000" dirty="0" err="1" smtClean="0"/>
              <a:t>Term</a:t>
            </a:r>
            <a:r>
              <a:rPr lang="fr-FR" sz="2000" dirty="0" smtClean="0"/>
              <a:t>. en 2021 :	68 établissements</a:t>
            </a:r>
          </a:p>
          <a:p>
            <a:pPr lvl="1"/>
            <a:r>
              <a:rPr lang="fr-FR" sz="2000" dirty="0"/>
              <a:t>2ndes + 1ères en 2019 :		</a:t>
            </a:r>
            <a:r>
              <a:rPr lang="fr-FR" sz="2000" dirty="0" smtClean="0"/>
              <a:t>					39 </a:t>
            </a:r>
            <a:r>
              <a:rPr lang="fr-FR" sz="2000" dirty="0"/>
              <a:t>établissements </a:t>
            </a:r>
            <a:endParaRPr lang="fr-FR" sz="2000" dirty="0" smtClean="0"/>
          </a:p>
          <a:p>
            <a:pPr lvl="1"/>
            <a:r>
              <a:rPr lang="fr-FR" sz="2000" dirty="0" smtClean="0"/>
              <a:t>Tous niveaux en 2019 :							68 établissements 	</a:t>
            </a:r>
          </a:p>
          <a:p>
            <a:pPr lvl="1"/>
            <a:r>
              <a:rPr lang="fr-FR" sz="2000" dirty="0" smtClean="0"/>
              <a:t>Tous niveaux en 2020 :							35 établissements</a:t>
            </a:r>
          </a:p>
          <a:p>
            <a:pPr lvl="1"/>
            <a:r>
              <a:rPr lang="fr-FR" sz="1800" i="1" dirty="0" smtClean="0"/>
              <a:t>(NB : 1 établissement n’a pas de lycéen et 1 sera fermé à la rentrée)</a:t>
            </a:r>
          </a:p>
          <a:p>
            <a:pPr lvl="1"/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81264" y="526562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Nombre d’ordinateurs </a:t>
            </a:r>
            <a:r>
              <a:rPr lang="fr-FR" sz="2400" b="1" dirty="0" smtClean="0"/>
              <a:t>à </a:t>
            </a:r>
            <a:r>
              <a:rPr lang="fr-FR" sz="2400" b="1" dirty="0"/>
              <a:t>distribuer </a:t>
            </a:r>
            <a:r>
              <a:rPr lang="fr-FR" sz="2400" b="1" dirty="0" smtClean="0"/>
              <a:t>dans </a:t>
            </a:r>
            <a:r>
              <a:rPr lang="fr-FR" sz="2400" b="1" dirty="0"/>
              <a:t>les </a:t>
            </a:r>
            <a:r>
              <a:rPr lang="fr-FR" sz="2400" b="1" dirty="0" smtClean="0"/>
              <a:t>établissements </a:t>
            </a:r>
          </a:p>
          <a:p>
            <a:pPr algn="ctr"/>
            <a:r>
              <a:rPr lang="fr-FR" sz="2400" b="1" dirty="0" smtClean="0"/>
              <a:t>intégrant </a:t>
            </a:r>
            <a:r>
              <a:rPr lang="fr-FR" sz="2400" b="1" dirty="0"/>
              <a:t>le programme en 2019 : </a:t>
            </a:r>
            <a:r>
              <a:rPr lang="fr-FR" sz="3200" b="1" dirty="0" smtClean="0"/>
              <a:t>env. 75 000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95163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9725"/>
            <a:ext cx="8229600" cy="795469"/>
          </a:xfrm>
        </p:spPr>
        <p:txBody>
          <a:bodyPr/>
          <a:lstStyle/>
          <a:p>
            <a:r>
              <a:rPr lang="fr-FR" sz="3200" dirty="0" smtClean="0"/>
              <a:t>Macro planning</a:t>
            </a:r>
            <a:endParaRPr lang="fr-FR" sz="32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ED0B623-7CF1-4CD3-98B2-9729C7D50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31905"/>
              </p:ext>
            </p:extLst>
          </p:nvPr>
        </p:nvGraphicFramePr>
        <p:xfrm>
          <a:off x="168063" y="1277341"/>
          <a:ext cx="7737125" cy="5370347"/>
        </p:xfrm>
        <a:graphic>
          <a:graphicData uri="http://schemas.openxmlformats.org/drawingml/2006/table">
            <a:tbl>
              <a:tblPr firstRow="1" bandRow="1" bandCol="1"/>
              <a:tblGrid>
                <a:gridCol w="130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5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05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4018596660"/>
                    </a:ext>
                  </a:extLst>
                </a:gridCol>
                <a:gridCol w="1225663">
                  <a:extLst>
                    <a:ext uri="{9D8B030D-6E8A-4147-A177-3AD203B41FA5}">
                      <a16:colId xmlns:a16="http://schemas.microsoft.com/office/drawing/2014/main" val="2460518604"/>
                    </a:ext>
                  </a:extLst>
                </a:gridCol>
              </a:tblGrid>
              <a:tr h="2830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700" b="1" kern="1200" dirty="0">
                          <a:solidFill>
                            <a:schemeClr val="lt1"/>
                          </a:solidFill>
                          <a:latin typeface="Segoe UI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700" b="1" kern="1200" dirty="0">
                          <a:solidFill>
                            <a:schemeClr val="lt1"/>
                          </a:solidFill>
                          <a:latin typeface="Segoe UI"/>
                          <a:ea typeface="+mn-ea"/>
                          <a:cs typeface="+mn-cs"/>
                        </a:rPr>
                        <a:t>mai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fr-FR" sz="700" dirty="0"/>
                        <a:t>juin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fr-FR" sz="700" dirty="0"/>
                        <a:t>juillet</a:t>
                      </a:r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fr-FR" sz="700" dirty="0"/>
                        <a:t>août</a:t>
                      </a:r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fr-FR" sz="700" dirty="0"/>
                        <a:t>sept.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2E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E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69804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100" dirty="0"/>
                    </a:p>
                  </a:txBody>
                  <a:tcPr marL="51435" marR="51435" marT="25718" marB="25718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Pentagone 50">
            <a:extLst>
              <a:ext uri="{FF2B5EF4-FFF2-40B4-BE49-F238E27FC236}">
                <a16:creationId xmlns:a16="http://schemas.microsoft.com/office/drawing/2014/main" id="{FDAEEC97-E0F3-427E-A746-70358046A389}"/>
              </a:ext>
            </a:extLst>
          </p:cNvPr>
          <p:cNvSpPr/>
          <p:nvPr/>
        </p:nvSpPr>
        <p:spPr>
          <a:xfrm>
            <a:off x="870810" y="1817687"/>
            <a:ext cx="1199044" cy="395388"/>
          </a:xfrm>
          <a:prstGeom prst="homePlate">
            <a:avLst>
              <a:gd name="adj" fmla="val 1891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Spécification du master</a:t>
            </a:r>
          </a:p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validation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0" name="Flèche : pentagone 169">
            <a:extLst>
              <a:ext uri="{FF2B5EF4-FFF2-40B4-BE49-F238E27FC236}">
                <a16:creationId xmlns:a16="http://schemas.microsoft.com/office/drawing/2014/main" id="{7360AB43-E259-4E55-A261-3F908DEF30AE}"/>
              </a:ext>
            </a:extLst>
          </p:cNvPr>
          <p:cNvSpPr/>
          <p:nvPr/>
        </p:nvSpPr>
        <p:spPr>
          <a:xfrm>
            <a:off x="168063" y="1817687"/>
            <a:ext cx="702747" cy="395388"/>
          </a:xfrm>
          <a:prstGeom prst="homePlate">
            <a:avLst>
              <a:gd name="adj" fmla="val 8843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portables 4.0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2448710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VPI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2080809" y="1811068"/>
            <a:ext cx="4685110" cy="401600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Pré série de production / validation / production industrielle / transit par air / allotissement des matériels par lycée / expédition dans les centres de stockage locaux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3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6776873" y="1817687"/>
            <a:ext cx="1139270" cy="394981"/>
          </a:xfrm>
          <a:prstGeom prst="homePlate">
            <a:avLst>
              <a:gd name="adj" fmla="val 18912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Distribution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4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967756" y="2454880"/>
            <a:ext cx="5698989" cy="299795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Installation  [13%]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5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2855463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Prises </a:t>
            </a:r>
            <a:r>
              <a:rPr lang="fr-FR" sz="700" kern="0" dirty="0" smtClean="0">
                <a:solidFill>
                  <a:prstClr val="white"/>
                </a:solidFill>
                <a:latin typeface="Calibri" panose="020F0502020204030204"/>
              </a:rPr>
              <a:t>électriques</a:t>
            </a: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 VPI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2080809" y="2850426"/>
            <a:ext cx="4604432" cy="315038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Installation [1%]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7" name="Pentagone 50">
            <a:extLst>
              <a:ext uri="{FF2B5EF4-FFF2-40B4-BE49-F238E27FC236}">
                <a16:creationId xmlns:a16="http://schemas.microsoft.com/office/drawing/2014/main" id="{FDAEEC97-E0F3-427E-A746-70358046A389}"/>
              </a:ext>
            </a:extLst>
          </p:cNvPr>
          <p:cNvSpPr/>
          <p:nvPr/>
        </p:nvSpPr>
        <p:spPr>
          <a:xfrm>
            <a:off x="967755" y="2850426"/>
            <a:ext cx="1113053" cy="315038"/>
          </a:xfrm>
          <a:prstGeom prst="homePlate">
            <a:avLst>
              <a:gd name="adj" fmla="val 1891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Consultation</a:t>
            </a:r>
          </a:p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Cahier des charges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18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3257178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Etude amiante 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967756" y="3256874"/>
            <a:ext cx="2006561" cy="299795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Résultats  [13%]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0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3658893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Prises WIFI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Pentagone 50">
            <a:extLst>
              <a:ext uri="{FF2B5EF4-FFF2-40B4-BE49-F238E27FC236}">
                <a16:creationId xmlns:a16="http://schemas.microsoft.com/office/drawing/2014/main" id="{FDAEEC97-E0F3-427E-A746-70358046A389}"/>
              </a:ext>
            </a:extLst>
          </p:cNvPr>
          <p:cNvSpPr/>
          <p:nvPr/>
        </p:nvSpPr>
        <p:spPr>
          <a:xfrm>
            <a:off x="967756" y="3658893"/>
            <a:ext cx="1398381" cy="310311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Notification des marchés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2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2366138" y="3653856"/>
            <a:ext cx="4300607" cy="315038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Installation des zones prioritaires [0%]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3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6685240" y="3654166"/>
            <a:ext cx="1763816" cy="315038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Installation des zones secondaires [0%]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4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4072120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Internet 100 Mb/s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960985" y="4074842"/>
            <a:ext cx="5864938" cy="299795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Augmentation de la bande passante à 100 Mb/s mini  [34%]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6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68062" y="4485347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Pare-feu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960985" y="4484591"/>
            <a:ext cx="5864938" cy="299795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Changement des pare feux [24%]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28" name="Flèche : pentagone 174">
            <a:extLst>
              <a:ext uri="{FF2B5EF4-FFF2-40B4-BE49-F238E27FC236}">
                <a16:creationId xmlns:a16="http://schemas.microsoft.com/office/drawing/2014/main" id="{BA301EE6-8100-4C86-ACCE-3166DA5C1FAC}"/>
              </a:ext>
            </a:extLst>
          </p:cNvPr>
          <p:cNvSpPr/>
          <p:nvPr/>
        </p:nvSpPr>
        <p:spPr>
          <a:xfrm>
            <a:off x="179785" y="4875134"/>
            <a:ext cx="781200" cy="310311"/>
          </a:xfrm>
          <a:prstGeom prst="homePlate">
            <a:avLst>
              <a:gd name="adj" fmla="val 8843"/>
            </a:avLst>
          </a:prstGeom>
          <a:solidFill>
            <a:srgbClr val="0094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WIFI BYOD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3182112" y="4870097"/>
            <a:ext cx="5438456" cy="315038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Installation  des commutateurs et activation du WIFI BYOD [0%]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0" name="Pentagone 50">
            <a:extLst>
              <a:ext uri="{FF2B5EF4-FFF2-40B4-BE49-F238E27FC236}">
                <a16:creationId xmlns:a16="http://schemas.microsoft.com/office/drawing/2014/main" id="{FDAEEC97-E0F3-427E-A746-70358046A389}"/>
              </a:ext>
            </a:extLst>
          </p:cNvPr>
          <p:cNvSpPr/>
          <p:nvPr/>
        </p:nvSpPr>
        <p:spPr>
          <a:xfrm>
            <a:off x="949262" y="4879743"/>
            <a:ext cx="2221895" cy="310311"/>
          </a:xfrm>
          <a:prstGeom prst="homePlate">
            <a:avLst>
              <a:gd name="adj" fmla="val 18912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Stockage, vérification prérequis, pré-tests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1" name="Flèche : pentagone 169">
            <a:extLst>
              <a:ext uri="{FF2B5EF4-FFF2-40B4-BE49-F238E27FC236}">
                <a16:creationId xmlns:a16="http://schemas.microsoft.com/office/drawing/2014/main" id="{7360AB43-E259-4E55-A261-3F908DEF30AE}"/>
              </a:ext>
            </a:extLst>
          </p:cNvPr>
          <p:cNvSpPr/>
          <p:nvPr/>
        </p:nvSpPr>
        <p:spPr>
          <a:xfrm>
            <a:off x="168061" y="5471384"/>
            <a:ext cx="781201" cy="395388"/>
          </a:xfrm>
          <a:prstGeom prst="homePlate">
            <a:avLst>
              <a:gd name="adj" fmla="val 8843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solidFill>
                  <a:prstClr val="white"/>
                </a:solidFill>
                <a:latin typeface="Calibri" panose="020F0502020204030204"/>
              </a:rPr>
              <a:t>Ressources Numériques</a:t>
            </a:r>
            <a:endParaRPr lang="fr-FR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2541985" y="5471384"/>
            <a:ext cx="2313479" cy="395388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Publication du catalogue de Ressources Numériques</a:t>
            </a:r>
          </a:p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Choix des enseignants avant le 13/07/2019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3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4855464" y="5462825"/>
            <a:ext cx="2432304" cy="398480"/>
          </a:xfrm>
          <a:prstGeom prst="homePlate">
            <a:avLst>
              <a:gd name="adj" fmla="val 18912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Commandes éditeurs</a:t>
            </a:r>
          </a:p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Affectation des licences aux utilisateurs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4" name="Flèche : pentagone 169">
            <a:extLst>
              <a:ext uri="{FF2B5EF4-FFF2-40B4-BE49-F238E27FC236}">
                <a16:creationId xmlns:a16="http://schemas.microsoft.com/office/drawing/2014/main" id="{7360AB43-E259-4E55-A261-3F908DEF30AE}"/>
              </a:ext>
            </a:extLst>
          </p:cNvPr>
          <p:cNvSpPr/>
          <p:nvPr/>
        </p:nvSpPr>
        <p:spPr>
          <a:xfrm>
            <a:off x="168061" y="6126687"/>
            <a:ext cx="888771" cy="395388"/>
          </a:xfrm>
          <a:prstGeom prst="homePlate">
            <a:avLst>
              <a:gd name="adj" fmla="val 8843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 dirty="0" smtClean="0">
                <a:latin typeface="Calibri" panose="020F0502020204030204"/>
              </a:rPr>
              <a:t>Accompagnement</a:t>
            </a:r>
            <a:endParaRPr lang="fr-FR" sz="900" kern="0" dirty="0">
              <a:latin typeface="Calibri" panose="020F0502020204030204"/>
            </a:endParaRPr>
          </a:p>
        </p:txBody>
      </p:sp>
      <p:sp>
        <p:nvSpPr>
          <p:cNvPr id="35" name="Pentagone 50">
            <a:extLst>
              <a:ext uri="{FF2B5EF4-FFF2-40B4-BE49-F238E27FC236}">
                <a16:creationId xmlns:a16="http://schemas.microsoft.com/office/drawing/2014/main" id="{FDAEEC97-E0F3-427E-A746-70358046A389}"/>
              </a:ext>
            </a:extLst>
          </p:cNvPr>
          <p:cNvSpPr/>
          <p:nvPr/>
        </p:nvSpPr>
        <p:spPr>
          <a:xfrm>
            <a:off x="1064876" y="6131296"/>
            <a:ext cx="1939147" cy="391064"/>
          </a:xfrm>
          <a:prstGeom prst="homePlate">
            <a:avLst>
              <a:gd name="adj" fmla="val 1891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kern="0" dirty="0" smtClean="0">
                <a:solidFill>
                  <a:srgbClr val="FFFFFF"/>
                </a:solidFill>
                <a:latin typeface="Segoe UI (Corps)"/>
              </a:rPr>
              <a:t>Recrutement 23 CMIL formateurs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6" name="Pentagone 50">
            <a:extLst>
              <a:ext uri="{FF2B5EF4-FFF2-40B4-BE49-F238E27FC236}">
                <a16:creationId xmlns:a16="http://schemas.microsoft.com/office/drawing/2014/main" id="{F76B22FE-E93C-4186-840D-369F18701A10}"/>
              </a:ext>
            </a:extLst>
          </p:cNvPr>
          <p:cNvSpPr/>
          <p:nvPr/>
        </p:nvSpPr>
        <p:spPr>
          <a:xfrm>
            <a:off x="3004023" y="6138651"/>
            <a:ext cx="3821901" cy="383424"/>
          </a:xfrm>
          <a:prstGeom prst="homePlate">
            <a:avLst>
              <a:gd name="adj" fmla="val 18912"/>
            </a:avLst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Formation des 23 CMIL en coordination avec les autorités académiques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  <p:sp>
        <p:nvSpPr>
          <p:cNvPr id="37" name="Pentagone 50">
            <a:extLst>
              <a:ext uri="{FF2B5EF4-FFF2-40B4-BE49-F238E27FC236}">
                <a16:creationId xmlns:a16="http://schemas.microsoft.com/office/drawing/2014/main" id="{F173BDFE-8603-4C7A-A621-6E981A684DCA}"/>
              </a:ext>
            </a:extLst>
          </p:cNvPr>
          <p:cNvSpPr/>
          <p:nvPr/>
        </p:nvSpPr>
        <p:spPr>
          <a:xfrm>
            <a:off x="6825924" y="6147648"/>
            <a:ext cx="2016324" cy="374428"/>
          </a:xfrm>
          <a:prstGeom prst="homePlate">
            <a:avLst>
              <a:gd name="adj" fmla="val 18912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257175">
              <a:defRPr/>
            </a:pPr>
            <a:r>
              <a:rPr lang="fr-FR" sz="675" b="1" kern="0" dirty="0" smtClean="0">
                <a:solidFill>
                  <a:srgbClr val="FFFFFF"/>
                </a:solidFill>
                <a:latin typeface="Segoe UI (Corps)"/>
              </a:rPr>
              <a:t>Accompagnement</a:t>
            </a:r>
            <a:endParaRPr lang="fr-FR" sz="675" kern="0" dirty="0">
              <a:solidFill>
                <a:srgbClr val="FFFFFF"/>
              </a:solidFill>
              <a:latin typeface="Segoe U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199808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40" y="789905"/>
            <a:ext cx="9011653" cy="699389"/>
          </a:xfrm>
        </p:spPr>
        <p:txBody>
          <a:bodyPr/>
          <a:lstStyle/>
          <a:p>
            <a:r>
              <a:rPr lang="fr-FR" sz="3200" dirty="0" smtClean="0"/>
              <a:t>Gestionnaire d’Accès aux Ressources Numériques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304800" y="1489294"/>
            <a:ext cx="814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Nombre d’</a:t>
            </a:r>
            <a:r>
              <a:rPr lang="fr-FR" dirty="0" err="1" smtClean="0"/>
              <a:t>accédants</a:t>
            </a:r>
            <a:r>
              <a:rPr lang="fr-FR" dirty="0" smtClean="0"/>
              <a:t> au GAR (élèves et enseignants) via Mon Bureau Numérique :</a:t>
            </a:r>
          </a:p>
          <a:p>
            <a:pPr algn="ctr"/>
            <a:r>
              <a:rPr lang="fr-FR" dirty="0" smtClean="0"/>
              <a:t>405 750 au mois de Mars 2019 </a:t>
            </a:r>
            <a:r>
              <a:rPr lang="fr-FR" dirty="0" smtClean="0">
                <a:sym typeface="Wingdings" panose="05000000000000000000" pitchFamily="2" charset="2"/>
              </a:rPr>
              <a:t> + 1 318 par rapport à Février 2019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9" y="2258355"/>
            <a:ext cx="8917040" cy="32208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4569" y="6548846"/>
            <a:ext cx="884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Nota</a:t>
            </a:r>
            <a:r>
              <a:rPr lang="fr-FR" dirty="0" smtClean="0"/>
              <a:t> : les statistiques ne tiennent pas encore compte des accès sur les applications locales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9531" y="5625737"/>
            <a:ext cx="677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17 338 d’accès max</a:t>
            </a:r>
          </a:p>
          <a:p>
            <a:pPr algn="ctr"/>
            <a:r>
              <a:rPr lang="fr-FR" dirty="0" smtClean="0"/>
              <a:t>8 250 accès en moyenne par 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313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DE REUNION" ma:contentTypeID="0x010100D47040DA07B95A459451AA8E322B620F00E9C024423DBD88409E8FB43458D31974" ma:contentTypeVersion="6" ma:contentTypeDescription="" ma:contentTypeScope="" ma:versionID="d8706b7726efa72acb4fd6d94e63b37f">
  <xsd:schema xmlns:xsd="http://www.w3.org/2001/XMLSchema" xmlns:xs="http://www.w3.org/2001/XMLSchema" xmlns:p="http://schemas.microsoft.com/office/2006/metadata/properties" xmlns:ns1="http://schemas.microsoft.com/sharepoint/v3" xmlns:ns2="ba88ea42-ebb4-413b-94c9-d4874fba47a1" xmlns:ns3="112d6c7d-b461-46a0-8fe9-3bbc2a9bd3e1" targetNamespace="http://schemas.microsoft.com/office/2006/metadata/properties" ma:root="true" ma:fieldsID="74b91e76a2e3ee15047f3cb3663e561b" ns1:_="" ns2:_="" ns3:_="">
    <xsd:import namespace="http://schemas.microsoft.com/sharepoint/v3"/>
    <xsd:import namespace="ba88ea42-ebb4-413b-94c9-d4874fba47a1"/>
    <xsd:import namespace="112d6c7d-b461-46a0-8fe9-3bbc2a9bd3e1"/>
    <xsd:element name="properties">
      <xsd:complexType>
        <xsd:sequence>
          <xsd:element name="documentManagement">
            <xsd:complexType>
              <xsd:all>
                <xsd:element ref="ns2:Type_x0020_de_x0020_réunion" minOccurs="0"/>
                <xsd:element ref="ns1:DocumentSetDescription" minOccurs="0"/>
                <xsd:element ref="ns2:Date_x0020_début" minOccurs="0"/>
                <xsd:element ref="ns2:Date_x0020_fin" minOccurs="0"/>
                <xsd:element ref="ns3:Lie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9" nillable="true" ma:displayName="Ordre du jour" ma:description="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8ea42-ebb4-413b-94c9-d4874fba47a1" elementFormDefault="qualified">
    <xsd:import namespace="http://schemas.microsoft.com/office/2006/documentManagement/types"/>
    <xsd:import namespace="http://schemas.microsoft.com/office/infopath/2007/PartnerControls"/>
    <xsd:element name="Type_x0020_de_x0020_réunion" ma:index="8" nillable="true" ma:displayName="Type de réunion" ma:format="RadioButtons" ma:internalName="Type_x0020_de_x0020_r_x00e9_union">
      <xsd:simpleType>
        <xsd:restriction base="dms:Choice">
          <xsd:enumeration value="Type 1"/>
          <xsd:enumeration value="Type 2"/>
          <xsd:enumeration value="Type 3"/>
        </xsd:restriction>
      </xsd:simpleType>
    </xsd:element>
    <xsd:element name="Date_x0020_début" ma:index="10" nillable="true" ma:displayName="Date" ma:format="DateTime" ma:internalName="Date_x0020_d_x00e9_but">
      <xsd:simpleType>
        <xsd:restriction base="dms:DateTime"/>
      </xsd:simpleType>
    </xsd:element>
    <xsd:element name="Date_x0020_fin" ma:index="11" nillable="true" ma:displayName="Date fin" ma:format="DateTime" ma:internalName="Date_x0020_fi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d6c7d-b461-46a0-8fe9-3bbc2a9bd3e1" elementFormDefault="qualified">
    <xsd:import namespace="http://schemas.microsoft.com/office/2006/documentManagement/types"/>
    <xsd:import namespace="http://schemas.microsoft.com/office/infopath/2007/PartnerControls"/>
    <xsd:element name="Lieu" ma:index="12" nillable="true" ma:displayName="Lieu" ma:internalName="Lie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>Veuillez trouver ci-dessous l’ordre du jour de la réunion du 7 janvier prochain :
•       Lycée 4.0 : évolutions prévues à la rentrée 2019 : infrastructures et équipement individuel.
•       Contribution des Fédérations de parents pour un déploiement optimal ?
•       Propositions des Fédérations pour accompagner les  familles au regard de la « fracture numérique ».
•       Point sur Jeun’Est : la Carte, usages et avantages.
•       Question de la sécurité dans les établissements et dans les transports.</DocumentSetDescription>
    <Date_x0020_début xmlns="ba88ea42-ebb4-413b-94c9-d4874fba47a1">2019-01-07T16:00:00+00:00</Date_x0020_début>
    <Lieu xmlns="112d6c7d-b461-46a0-8fe9-3bbc2a9bd3e1">visio conférence</Lieu>
    <Date_x0020_fin xmlns="ba88ea42-ebb4-413b-94c9-d4874fba47a1">2019-01-07T18:30:00+00:00</Date_x0020_fin>
    <Type_x0020_de_x0020_réunion xmlns="ba88ea42-ebb4-413b-94c9-d4874fba47a1" xsi:nil="true"/>
  </documentManagement>
</p:properties>
</file>

<file path=customXml/itemProps1.xml><?xml version="1.0" encoding="utf-8"?>
<ds:datastoreItem xmlns:ds="http://schemas.openxmlformats.org/officeDocument/2006/customXml" ds:itemID="{655F8DDB-8243-4020-9F2B-13C7EBDD4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88ea42-ebb4-413b-94c9-d4874fba47a1"/>
    <ds:schemaRef ds:uri="112d6c7d-b461-46a0-8fe9-3bbc2a9bd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1BEEC6-0FFE-4783-96F9-71CB2BD358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334C35-7830-4F45-9AD6-414A54A4B7AE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112d6c7d-b461-46a0-8fe9-3bbc2a9bd3e1"/>
    <ds:schemaRef ds:uri="http://www.w3.org/XML/1998/namespace"/>
    <ds:schemaRef ds:uri="http://purl.org/dc/dcmitype/"/>
    <ds:schemaRef ds:uri="ba88ea42-ebb4-413b-94c9-d4874fba47a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6058</TotalTime>
  <Words>458</Words>
  <Application>Microsoft Office PowerPoint</Application>
  <PresentationFormat>Affichage à l'écran (4:3)</PresentationFormat>
  <Paragraphs>78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Mangal</vt:lpstr>
      <vt:lpstr>Segoe UI</vt:lpstr>
      <vt:lpstr>Segoe UI (Corps)</vt:lpstr>
      <vt:lpstr>Wingdings</vt:lpstr>
      <vt:lpstr>1_Thème Office</vt:lpstr>
      <vt:lpstr>Présentation PowerPoint</vt:lpstr>
      <vt:lpstr>Appareil retenu</vt:lpstr>
      <vt:lpstr>CHARTE D'ENGAGEMENTS Année scolaire 2019 - 2020</vt:lpstr>
      <vt:lpstr>Résultats de l’enquête sur le passage au 4.0 (au 3 mai 2019)</vt:lpstr>
      <vt:lpstr>Macro planning</vt:lpstr>
      <vt:lpstr>Gestionnaire d’Accès aux Ressources Numériques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PASQUALE Jean-Robert</dc:creator>
  <cp:lastModifiedBy>VENDRAMINI Jean-François</cp:lastModifiedBy>
  <cp:revision>465</cp:revision>
  <dcterms:created xsi:type="dcterms:W3CDTF">2016-01-07T16:53:45Z</dcterms:created>
  <dcterms:modified xsi:type="dcterms:W3CDTF">2019-05-06T11:27:39Z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0x010100D47040DA07B95A459451AA8E322B620F00E9C024423DBD88409E8FB43458D31974</vt:lpwstr>
  </property>
</Properties>
</file>